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93" r:id="rId3"/>
    <p:sldId id="294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5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265" r:id="rId21"/>
    <p:sldId id="291" r:id="rId22"/>
    <p:sldId id="29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586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C3F19-C405-C547-8D92-34210E7B299B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06D74-983F-314E-A781-5DA086E8B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03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3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FA3C-EE0E-844E-8A37-C0A13BF70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BA68C8-2E6D-A647-947E-3123BB302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B9F4C-FCD2-5A4C-80D5-33BF3092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5D285-08E5-594C-8CD4-3C2602F01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5F4D2-5B97-124C-83D9-DED74744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70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CBDC2-20B1-B64B-930D-E60EC2E4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86321-C134-0449-A451-BF78F9C81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B952F-DC32-3F4B-8361-29146A72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3281C-12CF-234D-8DB1-1F07BFF2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7265C-74BA-2448-9782-D2E3C025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77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011E2D-9F9F-2546-8ECD-0D4D256FA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279737-41C3-D14C-B8AE-9AFEAC687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0B6F5-2DA3-344E-AB15-1D2279ABD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75C8A-95E4-E440-8960-71C2392B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393BF-A232-6E44-8AE9-EA3F4388E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2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1216968" y="0"/>
            <a:ext cx="10975033" cy="577540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703496" y="2604420"/>
            <a:ext cx="67644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1" y="4117464"/>
            <a:ext cx="5487633" cy="3027067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01027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 flipH="1">
            <a:off x="1216968" y="0"/>
            <a:ext cx="10975033" cy="5775400"/>
            <a:chOff x="0" y="0"/>
            <a:chExt cx="8231275" cy="4331550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3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44" name="Google Shape;4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6;p3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47" name="Google Shape;4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3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50" name="Google Shape;5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53" name="Google Shape;5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3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58" name="Google Shape;5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Google Shape;62;p3"/>
          <p:cNvGrpSpPr/>
          <p:nvPr/>
        </p:nvGrpSpPr>
        <p:grpSpPr>
          <a:xfrm flipH="1">
            <a:off x="1" y="4117464"/>
            <a:ext cx="5487633" cy="3027067"/>
            <a:chOff x="4115550" y="2061250"/>
            <a:chExt cx="4115725" cy="2270300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64" name="Google Shape;6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3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2703500" y="2172529"/>
            <a:ext cx="67848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703500" y="3848135"/>
            <a:ext cx="67848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6855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2366-2C11-E947-A9E0-99AC013E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3E2C-2473-4B4C-B4AB-0F65B4FF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08D7D-CF61-4948-9E6D-6BC8469F4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AD12E-F087-E74B-BE0B-AE5A69284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3E243-4733-0640-A109-C84382A1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72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CEB1-E56A-8741-99FC-E7F305DBD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EF94B-B3B4-4443-AAA5-00E8C8603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B3BFB-BEDB-5D4F-ADB2-9F1FC96BA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108F9-B9E5-FA40-9AA3-151B99FC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BBCFD-1AD9-4742-9490-20F4993E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94754-4131-CB44-8B58-EBF600BF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06C4D-CE56-5E4C-832A-3C8A5B065F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0737A-9421-D540-BE30-D9CB4B4DC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305EA-7316-CC45-9D06-9740D9550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B43E1-2A2B-D84B-AE52-26159034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7EDF9-E3C1-1C45-94DD-CD899F90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72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7BE5-2B2F-204E-9036-F2EF2F0D7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B4460-FA3C-D548-9913-42AFB3606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22007-44A0-2742-BB71-04BD99EF4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40D96F-2070-1F40-B941-372BA63AD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E7B7D-1913-0346-A9D2-ECCD164B9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3486C-4B27-ED40-8D91-4EC943BB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B4132-AFC6-1046-B2A2-0982CCDD6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62AC49-95E3-EB4D-85AA-7EC1ADDA3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9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331ED-E10B-BC4E-9EFE-8E7F1C8D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45A5E-D873-7840-857C-88B6B855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8B85E-FF4A-684D-9777-B4A71FC33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54B65-42A7-CC45-BBD7-F6D12AEE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6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E3C4BA-E45B-6B4D-A3C9-F45702E9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A7C186-A1A9-8847-980C-19E01345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ED982-DC95-0043-82BA-99133B92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8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FD2D-963F-8549-A4AA-34CB67D70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16920-4F53-B343-8DD5-3CF04F8C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73359-2B13-C840-BE89-A1CC7AE34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2D061-A5E8-B54D-AA1B-FA7F72B9B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75A0A-828C-FC48-B95F-C38846785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93440-38EE-AA49-8000-7562B5950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3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7B57-7D30-1F4C-94D7-8DE23C334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1B6503-A5E9-DC4C-BED5-6317FA9DF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96973-9438-6E47-A010-9FC2513EF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F0884-C798-5E4D-9E0C-B93C71800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E7166-95F8-3946-AB81-640998B8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90428-1216-8C4E-A490-C4E6EE62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0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6D57FC-83AC-9745-8836-0683DF4E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04240-525A-7E43-B69D-CABBC5F0E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D5719-E0CA-8F4F-83E3-3A716B9D6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FCFF8-94CB-104C-9AF5-B6B7F5C4C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15AB-0877-7C4E-AF34-D5C63B333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2703496" y="2604420"/>
            <a:ext cx="6764400" cy="1546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s-ES" sz="6000" dirty="0">
                <a:latin typeface="Arial" panose="020B0604020202020204" pitchFamily="34" charset="0"/>
                <a:cs typeface="Arial" panose="020B0604020202020204" pitchFamily="34" charset="0"/>
              </a:rPr>
              <a:t>Intelectual</a:t>
            </a:r>
            <a:endParaRPr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063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>
            <a:extLst>
              <a:ext uri="{FF2B5EF4-FFF2-40B4-BE49-F238E27FC236}">
                <a16:creationId xmlns:a16="http://schemas.microsoft.com/office/drawing/2014/main" id="{9AF5A975-7019-C945-8DA4-E86F332F5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203" y="2867589"/>
            <a:ext cx="6662531" cy="3747674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E1AE706-D201-304C-ADF1-945364EEC0DD}"/>
              </a:ext>
            </a:extLst>
          </p:cNvPr>
          <p:cNvSpPr txBox="1">
            <a:spLocks/>
          </p:cNvSpPr>
          <p:nvPr/>
        </p:nvSpPr>
        <p:spPr>
          <a:xfrm>
            <a:off x="334617" y="1348546"/>
            <a:ext cx="5257800" cy="271987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tx1"/>
                </a:solidFill>
              </a:rPr>
              <a:t>El cuarto proceso consiste en llevar a la práctica aquellas abstracciones, la corteza motora se encarga de aplicar lo aprendido en acciones físicas</a:t>
            </a:r>
          </a:p>
        </p:txBody>
      </p:sp>
    </p:spTree>
    <p:extLst>
      <p:ext uri="{BB962C8B-B14F-4D97-AF65-F5344CB8AC3E}">
        <p14:creationId xmlns:p14="http://schemas.microsoft.com/office/powerpoint/2010/main" val="1077443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7B665AB-8841-C944-AB0B-AB01487B91A0}"/>
              </a:ext>
            </a:extLst>
          </p:cNvPr>
          <p:cNvSpPr txBox="1">
            <a:spLocks/>
          </p:cNvSpPr>
          <p:nvPr/>
        </p:nvSpPr>
        <p:spPr>
          <a:xfrm>
            <a:off x="1109014" y="204064"/>
            <a:ext cx="2904846" cy="758184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Pedagogía</a:t>
            </a:r>
            <a:endParaRPr lang="es-MX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B288AE1-95E2-514C-838A-CC1516E69AAE}"/>
              </a:ext>
            </a:extLst>
          </p:cNvPr>
          <p:cNvSpPr txBox="1">
            <a:spLocks/>
          </p:cNvSpPr>
          <p:nvPr/>
        </p:nvSpPr>
        <p:spPr>
          <a:xfrm>
            <a:off x="315637" y="1303165"/>
            <a:ext cx="4748868" cy="758184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Es la ciencia de la educación </a:t>
            </a:r>
            <a:endParaRPr lang="es-MX" dirty="0"/>
          </a:p>
        </p:txBody>
      </p:sp>
      <p:sp>
        <p:nvSpPr>
          <p:cNvPr id="7" name="Distinto de 4">
            <a:extLst>
              <a:ext uri="{FF2B5EF4-FFF2-40B4-BE49-F238E27FC236}">
                <a16:creationId xmlns:a16="http://schemas.microsoft.com/office/drawing/2014/main" id="{6BA5D404-5A77-2647-BB62-B3ED978B78E2}"/>
              </a:ext>
            </a:extLst>
          </p:cNvPr>
          <p:cNvSpPr/>
          <p:nvPr/>
        </p:nvSpPr>
        <p:spPr>
          <a:xfrm>
            <a:off x="1358505" y="1834888"/>
            <a:ext cx="1870745" cy="1132514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8" name="Imagen 3">
            <a:extLst>
              <a:ext uri="{FF2B5EF4-FFF2-40B4-BE49-F238E27FC236}">
                <a16:creationId xmlns:a16="http://schemas.microsoft.com/office/drawing/2014/main" id="{17C7DEB1-F7AD-F849-BA15-1AF6E60F4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06" y="3577926"/>
            <a:ext cx="3471705" cy="2315929"/>
          </a:xfrm>
          <a:prstGeom prst="rect">
            <a:avLst/>
          </a:prstGeom>
        </p:spPr>
      </p:pic>
      <p:pic>
        <p:nvPicPr>
          <p:cNvPr id="9" name="Imagen 5">
            <a:extLst>
              <a:ext uri="{FF2B5EF4-FFF2-40B4-BE49-F238E27FC236}">
                <a16:creationId xmlns:a16="http://schemas.microsoft.com/office/drawing/2014/main" id="{02C0A61B-F485-D340-8607-06B735BD3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90" b="11560"/>
          <a:stretch/>
        </p:blipFill>
        <p:spPr>
          <a:xfrm>
            <a:off x="7295309" y="0"/>
            <a:ext cx="4166962" cy="68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1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8">
            <a:extLst>
              <a:ext uri="{FF2B5EF4-FFF2-40B4-BE49-F238E27FC236}">
                <a16:creationId xmlns:a16="http://schemas.microsoft.com/office/drawing/2014/main" id="{D9540C83-3DD9-5247-BB69-11568AFEADC6}"/>
              </a:ext>
            </a:extLst>
          </p:cNvPr>
          <p:cNvSpPr/>
          <p:nvPr/>
        </p:nvSpPr>
        <p:spPr>
          <a:xfrm>
            <a:off x="617739" y="3024062"/>
            <a:ext cx="27800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Reflexión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AB745444-6F63-3640-BD44-4A3F11F46AEF}"/>
              </a:ext>
            </a:extLst>
          </p:cNvPr>
          <p:cNvSpPr/>
          <p:nvPr/>
        </p:nvSpPr>
        <p:spPr>
          <a:xfrm>
            <a:off x="3699545" y="570451"/>
            <a:ext cx="1241571" cy="57548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6">
            <a:extLst>
              <a:ext uri="{FF2B5EF4-FFF2-40B4-BE49-F238E27FC236}">
                <a16:creationId xmlns:a16="http://schemas.microsoft.com/office/drawing/2014/main" id="{B0987BDC-DD02-4B40-B796-9A3697998EE9}"/>
              </a:ext>
            </a:extLst>
          </p:cNvPr>
          <p:cNvSpPr/>
          <p:nvPr/>
        </p:nvSpPr>
        <p:spPr>
          <a:xfrm>
            <a:off x="5242866" y="412326"/>
            <a:ext cx="23144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Sistemática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ángulo 5">
            <a:extLst>
              <a:ext uri="{FF2B5EF4-FFF2-40B4-BE49-F238E27FC236}">
                <a16:creationId xmlns:a16="http://schemas.microsoft.com/office/drawing/2014/main" id="{3C82EB84-2102-8640-B250-FEBE0C1B2477}"/>
              </a:ext>
            </a:extLst>
          </p:cNvPr>
          <p:cNvSpPr/>
          <p:nvPr/>
        </p:nvSpPr>
        <p:spPr>
          <a:xfrm>
            <a:off x="5074664" y="2967335"/>
            <a:ext cx="204267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Ordenada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3318E18-A663-5942-A7E0-F49104C9BBE9}"/>
              </a:ext>
            </a:extLst>
          </p:cNvPr>
          <p:cNvSpPr/>
          <p:nvPr/>
        </p:nvSpPr>
        <p:spPr>
          <a:xfrm>
            <a:off x="5681597" y="5895464"/>
            <a:ext cx="19595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Metódica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Abrir llave 9">
            <a:extLst>
              <a:ext uri="{FF2B5EF4-FFF2-40B4-BE49-F238E27FC236}">
                <a16:creationId xmlns:a16="http://schemas.microsoft.com/office/drawing/2014/main" id="{B9F905F0-19E6-7645-8176-25E55715A7D5}"/>
              </a:ext>
            </a:extLst>
          </p:cNvPr>
          <p:cNvSpPr/>
          <p:nvPr/>
        </p:nvSpPr>
        <p:spPr>
          <a:xfrm>
            <a:off x="8405769" y="735491"/>
            <a:ext cx="268448" cy="55898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10">
            <a:extLst>
              <a:ext uri="{FF2B5EF4-FFF2-40B4-BE49-F238E27FC236}">
                <a16:creationId xmlns:a16="http://schemas.microsoft.com/office/drawing/2014/main" id="{BB05CC7F-BA2C-8842-8DA2-79C110F0FF6B}"/>
              </a:ext>
            </a:extLst>
          </p:cNvPr>
          <p:cNvSpPr/>
          <p:nvPr/>
        </p:nvSpPr>
        <p:spPr>
          <a:xfrm>
            <a:off x="8818038" y="2973356"/>
            <a:ext cx="30413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Educación</a:t>
            </a:r>
          </a:p>
        </p:txBody>
      </p:sp>
    </p:spTree>
    <p:extLst>
      <p:ext uri="{BB962C8B-B14F-4D97-AF65-F5344CB8AC3E}">
        <p14:creationId xmlns:p14="http://schemas.microsoft.com/office/powerpoint/2010/main" val="3495660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7673A5B-2A2B-5E4D-825E-369DBBF1256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/>
              <a:t>Educación/ Educare= dirigir</a:t>
            </a:r>
            <a:endParaRPr lang="es-MX" dirty="0"/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A9F58E3F-DF12-B345-BFB0-511874504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48" y="1976139"/>
            <a:ext cx="7200551" cy="405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17B29EA-4AE0-CA4A-87CC-F7319DDD59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956C0F-3B97-9642-A2B9-AC0BB93D1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9" y="4115531"/>
            <a:ext cx="3891051" cy="21877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A230DA-6A2D-4C41-93DF-E180DCC75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371" y="3429000"/>
            <a:ext cx="3558461" cy="20005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Flecha: circular 10">
            <a:extLst>
              <a:ext uri="{FF2B5EF4-FFF2-40B4-BE49-F238E27FC236}">
                <a16:creationId xmlns:a16="http://schemas.microsoft.com/office/drawing/2014/main" id="{1BD6F364-0875-F04A-AB0E-2953DF2A6794}"/>
              </a:ext>
            </a:extLst>
          </p:cNvPr>
          <p:cNvSpPr/>
          <p:nvPr/>
        </p:nvSpPr>
        <p:spPr>
          <a:xfrm>
            <a:off x="1725813" y="3049221"/>
            <a:ext cx="2072079" cy="158128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7" name="Imagen 21">
            <a:extLst>
              <a:ext uri="{FF2B5EF4-FFF2-40B4-BE49-F238E27FC236}">
                <a16:creationId xmlns:a16="http://schemas.microsoft.com/office/drawing/2014/main" id="{BDA15827-B7A2-1A44-BB1B-BF1CF0526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744" y="2042777"/>
            <a:ext cx="1541315" cy="1042957"/>
          </a:xfrm>
          <a:prstGeom prst="rect">
            <a:avLst/>
          </a:prstGeom>
        </p:spPr>
      </p:pic>
      <p:pic>
        <p:nvPicPr>
          <p:cNvPr id="8" name="Imagen 13">
            <a:extLst>
              <a:ext uri="{FF2B5EF4-FFF2-40B4-BE49-F238E27FC236}">
                <a16:creationId xmlns:a16="http://schemas.microsoft.com/office/drawing/2014/main" id="{48562719-CFD6-D742-8B15-666F852C3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71927">
            <a:off x="502319" y="775849"/>
            <a:ext cx="2758393" cy="925201"/>
          </a:xfrm>
          <a:prstGeom prst="rect">
            <a:avLst/>
          </a:prstGeom>
        </p:spPr>
      </p:pic>
      <p:pic>
        <p:nvPicPr>
          <p:cNvPr id="9" name="Imagen 14">
            <a:extLst>
              <a:ext uri="{FF2B5EF4-FFF2-40B4-BE49-F238E27FC236}">
                <a16:creationId xmlns:a16="http://schemas.microsoft.com/office/drawing/2014/main" id="{EAE01B98-FD45-7B4E-939C-ADDB39CAB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060553">
            <a:off x="2724639" y="1425377"/>
            <a:ext cx="1489393" cy="915142"/>
          </a:xfrm>
          <a:prstGeom prst="rect">
            <a:avLst/>
          </a:prstGeom>
        </p:spPr>
      </p:pic>
      <p:pic>
        <p:nvPicPr>
          <p:cNvPr id="10" name="Imagen 15">
            <a:extLst>
              <a:ext uri="{FF2B5EF4-FFF2-40B4-BE49-F238E27FC236}">
                <a16:creationId xmlns:a16="http://schemas.microsoft.com/office/drawing/2014/main" id="{BD2678A9-EE82-FB48-A6FC-648D283E0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84838">
            <a:off x="3775636" y="1453571"/>
            <a:ext cx="1209131" cy="905889"/>
          </a:xfrm>
          <a:prstGeom prst="rect">
            <a:avLst/>
          </a:prstGeom>
        </p:spPr>
      </p:pic>
      <p:pic>
        <p:nvPicPr>
          <p:cNvPr id="11" name="Imagen 18">
            <a:extLst>
              <a:ext uri="{FF2B5EF4-FFF2-40B4-BE49-F238E27FC236}">
                <a16:creationId xmlns:a16="http://schemas.microsoft.com/office/drawing/2014/main" id="{394FA7D1-4A13-7749-8767-0D4A7BCCF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11681">
            <a:off x="5346106" y="529741"/>
            <a:ext cx="2174206" cy="1304524"/>
          </a:xfrm>
          <a:prstGeom prst="rect">
            <a:avLst/>
          </a:prstGeom>
        </p:spPr>
      </p:pic>
      <p:pic>
        <p:nvPicPr>
          <p:cNvPr id="12" name="Imagen 17">
            <a:extLst>
              <a:ext uri="{FF2B5EF4-FFF2-40B4-BE49-F238E27FC236}">
                <a16:creationId xmlns:a16="http://schemas.microsoft.com/office/drawing/2014/main" id="{35E79906-CE85-6A49-B09B-E89E9CB625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57067">
            <a:off x="4133158" y="397486"/>
            <a:ext cx="1662276" cy="1107299"/>
          </a:xfrm>
          <a:prstGeom prst="rect">
            <a:avLst/>
          </a:prstGeom>
        </p:spPr>
      </p:pic>
      <p:sp>
        <p:nvSpPr>
          <p:cNvPr id="13" name="Flecha: circular 11">
            <a:extLst>
              <a:ext uri="{FF2B5EF4-FFF2-40B4-BE49-F238E27FC236}">
                <a16:creationId xmlns:a16="http://schemas.microsoft.com/office/drawing/2014/main" id="{AEDE1A7F-6B89-1046-A507-77EA1F7DF1AF}"/>
              </a:ext>
            </a:extLst>
          </p:cNvPr>
          <p:cNvSpPr/>
          <p:nvPr/>
        </p:nvSpPr>
        <p:spPr>
          <a:xfrm>
            <a:off x="4403544" y="1437913"/>
            <a:ext cx="2279035" cy="200058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20019"/>
              <a:gd name="adj5" fmla="val 22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4" name="Flecha: circular 12">
            <a:extLst>
              <a:ext uri="{FF2B5EF4-FFF2-40B4-BE49-F238E27FC236}">
                <a16:creationId xmlns:a16="http://schemas.microsoft.com/office/drawing/2014/main" id="{974808B7-A994-414B-A999-9BFD6FCAE1A0}"/>
              </a:ext>
            </a:extLst>
          </p:cNvPr>
          <p:cNvSpPr/>
          <p:nvPr/>
        </p:nvSpPr>
        <p:spPr>
          <a:xfrm>
            <a:off x="7793372" y="193933"/>
            <a:ext cx="1380737" cy="200058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193558"/>
              <a:gd name="adj5" fmla="val 22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15" name="Imagen 9">
            <a:extLst>
              <a:ext uri="{FF2B5EF4-FFF2-40B4-BE49-F238E27FC236}">
                <a16:creationId xmlns:a16="http://schemas.microsoft.com/office/drawing/2014/main" id="{0747FE31-9D38-C548-82D4-9648E04027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1204" y="1238449"/>
            <a:ext cx="3923338" cy="1810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n 7">
            <a:extLst>
              <a:ext uri="{FF2B5EF4-FFF2-40B4-BE49-F238E27FC236}">
                <a16:creationId xmlns:a16="http://schemas.microsoft.com/office/drawing/2014/main" id="{1CD034AF-8D79-3344-AB61-6C1141DF02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0170" y="2311614"/>
            <a:ext cx="3774698" cy="20005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Flecha: a la derecha con muesca 20">
            <a:extLst>
              <a:ext uri="{FF2B5EF4-FFF2-40B4-BE49-F238E27FC236}">
                <a16:creationId xmlns:a16="http://schemas.microsoft.com/office/drawing/2014/main" id="{8CECD0BD-7B43-9045-A444-966DF72EBAD6}"/>
              </a:ext>
            </a:extLst>
          </p:cNvPr>
          <p:cNvSpPr/>
          <p:nvPr/>
        </p:nvSpPr>
        <p:spPr>
          <a:xfrm rot="19743968">
            <a:off x="4514028" y="4576509"/>
            <a:ext cx="7248088" cy="51852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 R O G R E S 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8334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09EEFBC-0040-A64F-BD3E-43C78FEA9530}"/>
              </a:ext>
            </a:extLst>
          </p:cNvPr>
          <p:cNvSpPr txBox="1">
            <a:spLocks/>
          </p:cNvSpPr>
          <p:nvPr/>
        </p:nvSpPr>
        <p:spPr>
          <a:xfrm>
            <a:off x="2512734" y="2609888"/>
            <a:ext cx="7166532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 dirty="0"/>
              <a:t>Historia de la educación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8777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CEAC4B9-F975-394B-9AA5-016A44F62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DA2E22-5567-6440-84F5-0D6344F44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2" y="545285"/>
            <a:ext cx="3364623" cy="2296355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D38BB75E-103C-1F42-B74A-106FFA62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609" y="237907"/>
            <a:ext cx="3427427" cy="22849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7">
            <a:extLst>
              <a:ext uri="{FF2B5EF4-FFF2-40B4-BE49-F238E27FC236}">
                <a16:creationId xmlns:a16="http://schemas.microsoft.com/office/drawing/2014/main" id="{87DBFA69-0BD6-4C4A-BE68-63380E44D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713" y="746620"/>
            <a:ext cx="2939397" cy="2552088"/>
          </a:xfrm>
          <a:prstGeom prst="rect">
            <a:avLst/>
          </a:prstGeom>
        </p:spPr>
      </p:pic>
      <p:pic>
        <p:nvPicPr>
          <p:cNvPr id="7" name="Imagen 8">
            <a:extLst>
              <a:ext uri="{FF2B5EF4-FFF2-40B4-BE49-F238E27FC236}">
                <a16:creationId xmlns:a16="http://schemas.microsoft.com/office/drawing/2014/main" id="{37D09A01-351F-2D4B-BCE6-28AD95DD1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52" y="3492866"/>
            <a:ext cx="4014175" cy="1830297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4BC01CF9-6019-B247-870E-1A02F1779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292" y="3405482"/>
            <a:ext cx="3709987" cy="2640560"/>
          </a:xfrm>
          <a:prstGeom prst="rect">
            <a:avLst/>
          </a:prstGeom>
        </p:spPr>
      </p:pic>
      <p:pic>
        <p:nvPicPr>
          <p:cNvPr id="9" name="Imagen 10">
            <a:extLst>
              <a:ext uri="{FF2B5EF4-FFF2-40B4-BE49-F238E27FC236}">
                <a16:creationId xmlns:a16="http://schemas.microsoft.com/office/drawing/2014/main" id="{D615790E-499E-804C-B197-7DAAEC0B22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5069" y="3788767"/>
            <a:ext cx="4311763" cy="1873989"/>
          </a:xfrm>
          <a:prstGeom prst="rect">
            <a:avLst/>
          </a:prstGeom>
        </p:spPr>
      </p:pic>
      <p:sp>
        <p:nvSpPr>
          <p:cNvPr id="10" name="Flecha: a la derecha 4">
            <a:extLst>
              <a:ext uri="{FF2B5EF4-FFF2-40B4-BE49-F238E27FC236}">
                <a16:creationId xmlns:a16="http://schemas.microsoft.com/office/drawing/2014/main" id="{1DD3A315-0FCE-864F-9DB4-2130DED35C55}"/>
              </a:ext>
            </a:extLst>
          </p:cNvPr>
          <p:cNvSpPr/>
          <p:nvPr/>
        </p:nvSpPr>
        <p:spPr>
          <a:xfrm>
            <a:off x="3103927" y="1124125"/>
            <a:ext cx="1182847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: a la derecha 11">
            <a:extLst>
              <a:ext uri="{FF2B5EF4-FFF2-40B4-BE49-F238E27FC236}">
                <a16:creationId xmlns:a16="http://schemas.microsoft.com/office/drawing/2014/main" id="{4F7F3D8E-40B4-0540-BDFD-49C35E13A30C}"/>
              </a:ext>
            </a:extLst>
          </p:cNvPr>
          <p:cNvSpPr/>
          <p:nvPr/>
        </p:nvSpPr>
        <p:spPr>
          <a:xfrm>
            <a:off x="6768103" y="1357903"/>
            <a:ext cx="1182847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: a la derecha 12">
            <a:extLst>
              <a:ext uri="{FF2B5EF4-FFF2-40B4-BE49-F238E27FC236}">
                <a16:creationId xmlns:a16="http://schemas.microsoft.com/office/drawing/2014/main" id="{78B5E79C-A1D4-3C40-B774-F3533F10D949}"/>
              </a:ext>
            </a:extLst>
          </p:cNvPr>
          <p:cNvSpPr/>
          <p:nvPr/>
        </p:nvSpPr>
        <p:spPr>
          <a:xfrm rot="8474688">
            <a:off x="4637031" y="3053203"/>
            <a:ext cx="4045859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8756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C2C2DAA-AEBE-5F49-8A08-E2568C66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15" y="511728"/>
            <a:ext cx="2785536" cy="25754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61C28F8-A13A-0241-B620-4F2A8987C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94" y="964896"/>
            <a:ext cx="3332832" cy="18765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D445B64-0CF8-1F42-B63D-4AF75E254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658" y="1903180"/>
            <a:ext cx="3330784" cy="2355340"/>
          </a:xfrm>
          <a:prstGeom prst="rect">
            <a:avLst/>
          </a:prstGeom>
        </p:spPr>
      </p:pic>
      <p:pic>
        <p:nvPicPr>
          <p:cNvPr id="7" name="Imagen 1">
            <a:extLst>
              <a:ext uri="{FF2B5EF4-FFF2-40B4-BE49-F238E27FC236}">
                <a16:creationId xmlns:a16="http://schemas.microsoft.com/office/drawing/2014/main" id="{8B02237A-99B1-BE46-B758-78356925F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353" y="4317243"/>
            <a:ext cx="1589384" cy="1812021"/>
          </a:xfrm>
          <a:prstGeom prst="rect">
            <a:avLst/>
          </a:prstGeom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3BE82E49-E94C-C545-9773-9F7962F9C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576" y="4867650"/>
            <a:ext cx="1787257" cy="1386342"/>
          </a:xfrm>
          <a:prstGeom prst="rect">
            <a:avLst/>
          </a:prstGeom>
        </p:spPr>
      </p:pic>
      <p:pic>
        <p:nvPicPr>
          <p:cNvPr id="9" name="Imagen 6">
            <a:extLst>
              <a:ext uri="{FF2B5EF4-FFF2-40B4-BE49-F238E27FC236}">
                <a16:creationId xmlns:a16="http://schemas.microsoft.com/office/drawing/2014/main" id="{4F344759-9C64-474E-9246-15C0843DE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503" y="4932626"/>
            <a:ext cx="2095500" cy="1485900"/>
          </a:xfrm>
          <a:prstGeom prst="rect">
            <a:avLst/>
          </a:prstGeom>
        </p:spPr>
      </p:pic>
      <p:sp>
        <p:nvSpPr>
          <p:cNvPr id="10" name="Rectángulo 7">
            <a:extLst>
              <a:ext uri="{FF2B5EF4-FFF2-40B4-BE49-F238E27FC236}">
                <a16:creationId xmlns:a16="http://schemas.microsoft.com/office/drawing/2014/main" id="{18D9A7D5-59A1-464B-9458-59534ECA48DB}"/>
              </a:ext>
            </a:extLst>
          </p:cNvPr>
          <p:cNvSpPr/>
          <p:nvPr/>
        </p:nvSpPr>
        <p:spPr>
          <a:xfrm>
            <a:off x="1782208" y="4376588"/>
            <a:ext cx="4143217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Necesidades del m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ercado laboral</a:t>
            </a:r>
          </a:p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 la economía 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lecha: a la derecha 8">
            <a:extLst>
              <a:ext uri="{FF2B5EF4-FFF2-40B4-BE49-F238E27FC236}">
                <a16:creationId xmlns:a16="http://schemas.microsoft.com/office/drawing/2014/main" id="{0A4BF986-97CC-A64B-84EF-7859ABB093FB}"/>
              </a:ext>
            </a:extLst>
          </p:cNvPr>
          <p:cNvSpPr/>
          <p:nvPr/>
        </p:nvSpPr>
        <p:spPr>
          <a:xfrm>
            <a:off x="2594430" y="1452416"/>
            <a:ext cx="1627464" cy="450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: a la derecha 9">
            <a:extLst>
              <a:ext uri="{FF2B5EF4-FFF2-40B4-BE49-F238E27FC236}">
                <a16:creationId xmlns:a16="http://schemas.microsoft.com/office/drawing/2014/main" id="{E1AD3B98-EEC9-1547-8C2A-B79B4BA2D91A}"/>
              </a:ext>
            </a:extLst>
          </p:cNvPr>
          <p:cNvSpPr/>
          <p:nvPr/>
        </p:nvSpPr>
        <p:spPr>
          <a:xfrm>
            <a:off x="6993510" y="2089993"/>
            <a:ext cx="1627464" cy="450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473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ADCA270-0813-A04E-A37E-C581EA4CC9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/>
              <a:t>Maneras erróneos de medir la inteligencia</a:t>
            </a:r>
            <a:endParaRPr lang="es-MX" dirty="0"/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E4CF3502-77A9-2348-9FD6-03398ACD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91" y="1512645"/>
            <a:ext cx="2062150" cy="3015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4">
            <a:extLst>
              <a:ext uri="{FF2B5EF4-FFF2-40B4-BE49-F238E27FC236}">
                <a16:creationId xmlns:a16="http://schemas.microsoft.com/office/drawing/2014/main" id="{9EB6C91B-6BE2-CC41-8DD1-5AC14D2C0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31" y="1623924"/>
            <a:ext cx="2181225" cy="2095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ángulo 5">
            <a:extLst>
              <a:ext uri="{FF2B5EF4-FFF2-40B4-BE49-F238E27FC236}">
                <a16:creationId xmlns:a16="http://schemas.microsoft.com/office/drawing/2014/main" id="{7783019C-0F82-7740-B831-8731EE7A17D4}"/>
              </a:ext>
            </a:extLst>
          </p:cNvPr>
          <p:cNvSpPr/>
          <p:nvPr/>
        </p:nvSpPr>
        <p:spPr>
          <a:xfrm>
            <a:off x="6033305" y="2097236"/>
            <a:ext cx="10775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C.I.</a:t>
            </a:r>
          </a:p>
        </p:txBody>
      </p:sp>
      <p:sp>
        <p:nvSpPr>
          <p:cNvPr id="8" name="Rectángulo 6">
            <a:extLst>
              <a:ext uri="{FF2B5EF4-FFF2-40B4-BE49-F238E27FC236}">
                <a16:creationId xmlns:a16="http://schemas.microsoft.com/office/drawing/2014/main" id="{204EEE52-BF77-E74C-A926-E9867E803C5F}"/>
              </a:ext>
            </a:extLst>
          </p:cNvPr>
          <p:cNvSpPr/>
          <p:nvPr/>
        </p:nvSpPr>
        <p:spPr>
          <a:xfrm>
            <a:off x="1495953" y="4703856"/>
            <a:ext cx="165000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ÉXITO</a:t>
            </a:r>
          </a:p>
        </p:txBody>
      </p:sp>
      <p:sp>
        <p:nvSpPr>
          <p:cNvPr id="9" name="Flecha: a la derecha 7">
            <a:extLst>
              <a:ext uri="{FF2B5EF4-FFF2-40B4-BE49-F238E27FC236}">
                <a16:creationId xmlns:a16="http://schemas.microsoft.com/office/drawing/2014/main" id="{8386203E-0C4D-B443-8467-5BA3B195BC4A}"/>
              </a:ext>
            </a:extLst>
          </p:cNvPr>
          <p:cNvSpPr/>
          <p:nvPr/>
        </p:nvSpPr>
        <p:spPr>
          <a:xfrm>
            <a:off x="3326585" y="4989431"/>
            <a:ext cx="4311942" cy="372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 RELACIONA MÁS</a:t>
            </a:r>
            <a:endParaRPr lang="es-MX" dirty="0"/>
          </a:p>
        </p:txBody>
      </p:sp>
      <p:sp>
        <p:nvSpPr>
          <p:cNvPr id="10" name="Rectángulo 8">
            <a:extLst>
              <a:ext uri="{FF2B5EF4-FFF2-40B4-BE49-F238E27FC236}">
                <a16:creationId xmlns:a16="http://schemas.microsoft.com/office/drawing/2014/main" id="{447026C2-7F23-1E41-A4A5-82A67EDEF1A4}"/>
              </a:ext>
            </a:extLst>
          </p:cNvPr>
          <p:cNvSpPr/>
          <p:nvPr/>
        </p:nvSpPr>
        <p:spPr>
          <a:xfrm>
            <a:off x="7819157" y="4577417"/>
            <a:ext cx="300018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Capacidad de soportar</a:t>
            </a:r>
          </a:p>
          <a:p>
            <a:pPr algn="just"/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 retrasar la obtención</a:t>
            </a:r>
          </a:p>
          <a:p>
            <a:pPr algn="just"/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una recompensa</a:t>
            </a:r>
          </a:p>
          <a:p>
            <a:pPr algn="just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estímulo positivo</a:t>
            </a:r>
          </a:p>
        </p:txBody>
      </p:sp>
      <p:sp>
        <p:nvSpPr>
          <p:cNvPr id="11" name="CuadroTexto 2">
            <a:extLst>
              <a:ext uri="{FF2B5EF4-FFF2-40B4-BE49-F238E27FC236}">
                <a16:creationId xmlns:a16="http://schemas.microsoft.com/office/drawing/2014/main" id="{A99ED91A-BB7D-D74A-A460-5DE57394BDFB}"/>
              </a:ext>
            </a:extLst>
          </p:cNvPr>
          <p:cNvSpPr txBox="1"/>
          <p:nvPr/>
        </p:nvSpPr>
        <p:spPr>
          <a:xfrm>
            <a:off x="7875127" y="2097236"/>
            <a:ext cx="2533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i="1" dirty="0"/>
              <a:t>“Los test de inteligencia, bien podrían medir la capacidad de resolver los test de inteligencia de las personas.” -</a:t>
            </a:r>
            <a:r>
              <a:rPr lang="es-ES" sz="1400" i="1" dirty="0" err="1"/>
              <a:t>Michio</a:t>
            </a:r>
            <a:r>
              <a:rPr lang="es-ES" sz="1400" i="1" dirty="0"/>
              <a:t> </a:t>
            </a:r>
            <a:r>
              <a:rPr lang="es-ES" sz="1400" i="1" dirty="0" err="1"/>
              <a:t>Kaku</a:t>
            </a:r>
            <a:endParaRPr lang="es-MX" sz="1400" i="1" dirty="0"/>
          </a:p>
        </p:txBody>
      </p:sp>
    </p:spTree>
    <p:extLst>
      <p:ext uri="{BB962C8B-B14F-4D97-AF65-F5344CB8AC3E}">
        <p14:creationId xmlns:p14="http://schemas.microsoft.com/office/powerpoint/2010/main" val="7143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AF36FB-B020-5946-AED7-B367D79848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/>
              <a:t>Buen desarrollo mental</a:t>
            </a:r>
            <a:endParaRPr lang="es-MX" dirty="0"/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E4886A9D-8B92-7944-9DE7-4BA0482F5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913" y="1799438"/>
            <a:ext cx="3288747" cy="1973248"/>
          </a:xfrm>
          <a:prstGeom prst="rect">
            <a:avLst/>
          </a:prstGeom>
        </p:spPr>
      </p:pic>
      <p:pic>
        <p:nvPicPr>
          <p:cNvPr id="6" name="Imagen 4">
            <a:extLst>
              <a:ext uri="{FF2B5EF4-FFF2-40B4-BE49-F238E27FC236}">
                <a16:creationId xmlns:a16="http://schemas.microsoft.com/office/drawing/2014/main" id="{EA3E956E-8F4A-A544-A067-6ADE6817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71" y="3772686"/>
            <a:ext cx="3157406" cy="1673425"/>
          </a:xfrm>
          <a:prstGeom prst="rect">
            <a:avLst/>
          </a:prstGeom>
        </p:spPr>
      </p:pic>
      <p:pic>
        <p:nvPicPr>
          <p:cNvPr id="7" name="Imagen 5">
            <a:extLst>
              <a:ext uri="{FF2B5EF4-FFF2-40B4-BE49-F238E27FC236}">
                <a16:creationId xmlns:a16="http://schemas.microsoft.com/office/drawing/2014/main" id="{B444B0DB-B686-BB4B-85D9-062F6EBF5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017" y="2143125"/>
            <a:ext cx="35623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5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D311-6595-0843-B7E1-F9DD34DC3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818" y="169979"/>
            <a:ext cx="6764400" cy="839424"/>
          </a:xfrm>
        </p:spPr>
        <p:txBody>
          <a:bodyPr/>
          <a:lstStyle/>
          <a:p>
            <a:r>
              <a:rPr lang="en-US" sz="4000" dirty="0"/>
              <a:t>Inteligencia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3206D-266A-F34B-8907-60E007F1184E}"/>
              </a:ext>
            </a:extLst>
          </p:cNvPr>
          <p:cNvSpPr txBox="1"/>
          <p:nvPr/>
        </p:nvSpPr>
        <p:spPr>
          <a:xfrm>
            <a:off x="855023" y="2339439"/>
            <a:ext cx="6792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Es el conjunto de aptitudes (aprendizajes, memoria, razonamiento, lenguaje, etc.) que permite al ser humano adaptarse al mundo que le rodea y solucionar sus problemas con eficacia.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C1C9D-8F31-F74A-B490-EE2BBC5A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09" y="3310568"/>
            <a:ext cx="3870036" cy="290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96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E84E46D-606F-4CAB-8F05-5D280AA40A7D}"/>
              </a:ext>
            </a:extLst>
          </p:cNvPr>
          <p:cNvSpPr/>
          <p:nvPr/>
        </p:nvSpPr>
        <p:spPr>
          <a:xfrm>
            <a:off x="670420" y="850955"/>
            <a:ext cx="43459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PLASTICIDAD NEURONAL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8099C66-7791-4B7F-8FE5-DD6C4059C243}"/>
              </a:ext>
            </a:extLst>
          </p:cNvPr>
          <p:cNvSpPr txBox="1"/>
          <p:nvPr/>
        </p:nvSpPr>
        <p:spPr>
          <a:xfrm>
            <a:off x="670420" y="1895912"/>
            <a:ext cx="3263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El </a:t>
            </a:r>
            <a:r>
              <a:rPr lang="en-US" dirty="0" err="1"/>
              <a:t>cerebro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la </a:t>
            </a:r>
            <a:r>
              <a:rPr lang="en-US" dirty="0" err="1"/>
              <a:t>capacidad</a:t>
            </a:r>
            <a:r>
              <a:rPr lang="en-US" dirty="0"/>
              <a:t> de </a:t>
            </a:r>
            <a:r>
              <a:rPr lang="en-US" dirty="0" err="1"/>
              <a:t>regenerar</a:t>
            </a:r>
            <a:r>
              <a:rPr lang="en-US" dirty="0"/>
              <a:t> y </a:t>
            </a:r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aprendiendo</a:t>
            </a:r>
            <a:r>
              <a:rPr lang="en-US" dirty="0"/>
              <a:t> hasta </a:t>
            </a:r>
            <a:r>
              <a:rPr lang="en-US" dirty="0" err="1"/>
              <a:t>nuestros</a:t>
            </a:r>
            <a:r>
              <a:rPr lang="en-US" dirty="0"/>
              <a:t> </a:t>
            </a:r>
            <a:r>
              <a:rPr lang="en-US" dirty="0" err="1"/>
              <a:t>últimos</a:t>
            </a:r>
            <a:r>
              <a:rPr lang="en-US" dirty="0"/>
              <a:t> </a:t>
            </a:r>
            <a:r>
              <a:rPr lang="es-ES" dirty="0"/>
              <a:t>días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47817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45B8FBE-089E-8C4B-A788-FDA440FB5EB8}"/>
              </a:ext>
            </a:extLst>
          </p:cNvPr>
          <p:cNvSpPr txBox="1">
            <a:spLocks/>
          </p:cNvSpPr>
          <p:nvPr/>
        </p:nvSpPr>
        <p:spPr>
          <a:xfrm>
            <a:off x="669672" y="198249"/>
            <a:ext cx="7251170" cy="135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MX" sz="5333" dirty="0">
                <a:latin typeface="Arial" panose="020B0604020202020204" pitchFamily="34" charset="0"/>
                <a:cs typeface="Arial" panose="020B0604020202020204" pitchFamily="34" charset="0"/>
              </a:rPr>
              <a:t>Evolucion de la inteligecia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8393D-61EA-DA4C-8515-F63B9CE3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764" y="1587500"/>
            <a:ext cx="7620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53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06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06E8-5DC6-D248-8508-297FE37A6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314" y="324358"/>
            <a:ext cx="6764400" cy="875050"/>
          </a:xfrm>
        </p:spPr>
        <p:txBody>
          <a:bodyPr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Desarrollo </a:t>
            </a:r>
            <a:r>
              <a:rPr lang="es-ES_tradnl" sz="4000" dirty="0">
                <a:latin typeface="Arial" panose="020B0604020202020204" pitchFamily="34" charset="0"/>
                <a:cs typeface="Arial" panose="020B0604020202020204" pitchFamily="34" charset="0"/>
              </a:rPr>
              <a:t>Intelectual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DCC30-B720-E643-91CC-90AD5B10D120}"/>
              </a:ext>
            </a:extLst>
          </p:cNvPr>
          <p:cNvSpPr txBox="1"/>
          <p:nvPr/>
        </p:nvSpPr>
        <p:spPr>
          <a:xfrm>
            <a:off x="224064" y="2510393"/>
            <a:ext cx="81939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adquirir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conocimientos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habilidades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destrezas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durante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transcurso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nuestras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vidas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incrementando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poder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mental y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posibilidad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persona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posee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cultivarse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entender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cambios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mundo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adaptarse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fácilmente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ellos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Es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apropiación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conocimientos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que no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pueden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sernos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presentados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por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sentidos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mediadores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cuales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pueden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estimular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son intangibles.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D7413-3C3A-5448-BF3F-97CB9CA81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36" y="2510393"/>
            <a:ext cx="36449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08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E614231-08D8-2846-AB80-6F7EA3C4B0B4}"/>
              </a:ext>
            </a:extLst>
          </p:cNvPr>
          <p:cNvSpPr txBox="1">
            <a:spLocks/>
          </p:cNvSpPr>
          <p:nvPr/>
        </p:nvSpPr>
        <p:spPr>
          <a:xfrm>
            <a:off x="1536570" y="898893"/>
            <a:ext cx="4890052" cy="135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MX" sz="4400" dirty="0">
                <a:latin typeface="Arial" panose="020B0604020202020204" pitchFamily="34" charset="0"/>
                <a:cs typeface="Arial" panose="020B0604020202020204" pitchFamily="34" charset="0"/>
              </a:rPr>
              <a:t>Cognición</a:t>
            </a:r>
            <a:br>
              <a:rPr lang="es-MX" sz="5333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5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0D1AE163-759E-A94B-B450-3C31EAA4D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2157550"/>
            <a:ext cx="7474227" cy="2932924"/>
          </a:xfrm>
        </p:spPr>
        <p:txBody>
          <a:bodyPr/>
          <a:lstStyle/>
          <a:p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se define como la </a:t>
            </a:r>
            <a:r>
              <a:rPr lang="es-MX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acción y efecto de conocer</a:t>
            </a:r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es una facultad propia del ser vivo que le permite registrar e interpretar la información que recibe a través de la experiencia, la percepción y la subjetividad.</a:t>
            </a:r>
          </a:p>
          <a:p>
            <a:endParaRPr lang="es-MX" dirty="0"/>
          </a:p>
          <a:p>
            <a:pPr algn="l"/>
            <a:endParaRPr lang="es-MX" dirty="0"/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AA9B09ED-BF04-ED4E-9E69-7C47A9F73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847" y="2254688"/>
            <a:ext cx="4168159" cy="273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87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26BB3667-233F-2046-AB2F-DEDA3C3D8C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MX" sz="4000" b="1" dirty="0">
                <a:latin typeface="Arial" panose="020B0604020202020204" pitchFamily="34" charset="0"/>
                <a:cs typeface="Arial" panose="020B0604020202020204" pitchFamily="34" charset="0"/>
              </a:rPr>
              <a:t>¿Como aprendemos?</a:t>
            </a:r>
            <a:b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Marcador de contenido 3">
            <a:extLst>
              <a:ext uri="{FF2B5EF4-FFF2-40B4-BE49-F238E27FC236}">
                <a16:creationId xmlns:a16="http://schemas.microsoft.com/office/drawing/2014/main" id="{F76F647B-6990-B84C-BEAF-760894F48D2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12" y="1841635"/>
            <a:ext cx="8310770" cy="4115870"/>
          </a:xfrm>
          <a:prstGeom prst="rect">
            <a:avLst/>
          </a:prstGeom>
        </p:spPr>
      </p:pic>
      <p:sp>
        <p:nvSpPr>
          <p:cNvPr id="7" name="Rectángulo 4">
            <a:extLst>
              <a:ext uri="{FF2B5EF4-FFF2-40B4-BE49-F238E27FC236}">
                <a16:creationId xmlns:a16="http://schemas.microsoft.com/office/drawing/2014/main" id="{52274E56-9053-7B43-A3A6-4053A77F16DB}"/>
              </a:ext>
            </a:extLst>
          </p:cNvPr>
          <p:cNvSpPr/>
          <p:nvPr/>
        </p:nvSpPr>
        <p:spPr>
          <a:xfrm>
            <a:off x="238540" y="1690688"/>
            <a:ext cx="6467060" cy="2941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forma en la que el ser humano adquiere el conocimiento, se basa en métodos que día a día hace y práctica, y muchas de las veces, sin que el o ella se percate del proceso que efectúa en cada uno de estos y a su ves va adquiriendo conocimiento.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Dichos métodos son:</a:t>
            </a:r>
            <a:endParaRPr lang="es-MX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91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4C7F93B-BFCA-3E4F-A516-068672485D27}"/>
              </a:ext>
            </a:extLst>
          </p:cNvPr>
          <p:cNvSpPr txBox="1">
            <a:spLocks/>
          </p:cNvSpPr>
          <p:nvPr/>
        </p:nvSpPr>
        <p:spPr>
          <a:xfrm>
            <a:off x="533400" y="2607503"/>
            <a:ext cx="6675783" cy="199100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</a:rPr>
              <a:t>Una de las teorías acerca de cómo aprende nuestro cerebro fue formada por James Zull, y </a:t>
            </a:r>
            <a:r>
              <a:rPr lang="es-MX" sz="2400" b="1" i="1" dirty="0">
                <a:solidFill>
                  <a:schemeClr val="tx1"/>
                </a:solidFill>
              </a:rPr>
              <a:t>consta de cuatro procesos </a:t>
            </a:r>
            <a:r>
              <a:rPr lang="es-MX" sz="2400" dirty="0">
                <a:solidFill>
                  <a:schemeClr val="tx1"/>
                </a:solidFill>
              </a:rPr>
              <a:t>que se llevan a cabo en diferentes áreas del cerebro humano.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1E82180-613E-814D-915A-8DC3BC375FC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 sz="4000" b="1" dirty="0"/>
              <a:t>¿Qué sucede en nuestro cerebro cuando aprendemos?</a:t>
            </a:r>
            <a:endParaRPr lang="es-MX" sz="4000" dirty="0"/>
          </a:p>
        </p:txBody>
      </p:sp>
      <p:pic>
        <p:nvPicPr>
          <p:cNvPr id="6" name="Imagen 4">
            <a:extLst>
              <a:ext uri="{FF2B5EF4-FFF2-40B4-BE49-F238E27FC236}">
                <a16:creationId xmlns:a16="http://schemas.microsoft.com/office/drawing/2014/main" id="{9640671D-701B-8F41-9870-EEE708CB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713" y="2174190"/>
            <a:ext cx="3953703" cy="25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52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3">
            <a:extLst>
              <a:ext uri="{FF2B5EF4-FFF2-40B4-BE49-F238E27FC236}">
                <a16:creationId xmlns:a16="http://schemas.microsoft.com/office/drawing/2014/main" id="{1DC5E596-6DDC-6D44-BE98-13C096AF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24" y="1908953"/>
            <a:ext cx="9406676" cy="4938505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A37562D-73F6-2A43-94AF-916128DE0AEB}"/>
              </a:ext>
            </a:extLst>
          </p:cNvPr>
          <p:cNvSpPr txBox="1">
            <a:spLocks/>
          </p:cNvSpPr>
          <p:nvPr/>
        </p:nvSpPr>
        <p:spPr>
          <a:xfrm>
            <a:off x="0" y="1901470"/>
            <a:ext cx="6450494" cy="261626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</a:rPr>
              <a:t>El primer proceso se da en las cortezas sensoriales, como su nombre lo indica consta de la captación de información a través de los sentidos, como una primera experiencia del mundo exterior.</a:t>
            </a:r>
          </a:p>
          <a:p>
            <a:endParaRPr lang="es-MX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65E4083-A4F7-9D46-B549-DCBC51BA759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Proceso </a:t>
            </a:r>
          </a:p>
        </p:txBody>
      </p:sp>
    </p:spTree>
    <p:extLst>
      <p:ext uri="{BB962C8B-B14F-4D97-AF65-F5344CB8AC3E}">
        <p14:creationId xmlns:p14="http://schemas.microsoft.com/office/powerpoint/2010/main" val="1905448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0FF2084-4BBD-1A44-87B4-F7350D76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7" y="1341594"/>
            <a:ext cx="5458653" cy="3573651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BD641ED-1090-7946-BF61-1F13312B211A}"/>
              </a:ext>
            </a:extLst>
          </p:cNvPr>
          <p:cNvSpPr txBox="1">
            <a:spLocks/>
          </p:cNvSpPr>
          <p:nvPr/>
        </p:nvSpPr>
        <p:spPr>
          <a:xfrm>
            <a:off x="6364356" y="1128249"/>
            <a:ext cx="5575852" cy="4351338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</a:rPr>
              <a:t>El segundo proceso consta de la significación de las experiencias, es decir, realizar reflexiones y encuentra en nuestra cabeza una definición o un conjunto de características para aquello que estamos percibiendo. Este proceso se da en el lóbulo temporal, y lleva un tiempo determinado dependiendo de la cantidad de información.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87055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>
            <a:extLst>
              <a:ext uri="{FF2B5EF4-FFF2-40B4-BE49-F238E27FC236}">
                <a16:creationId xmlns:a16="http://schemas.microsoft.com/office/drawing/2014/main" id="{553CA75C-1388-FA47-AE1D-B06022F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33" y="1084295"/>
            <a:ext cx="5655667" cy="4573588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795B563-A3CD-F84C-AC04-05A5534C49EE}"/>
              </a:ext>
            </a:extLst>
          </p:cNvPr>
          <p:cNvSpPr txBox="1">
            <a:spLocks/>
          </p:cNvSpPr>
          <p:nvPr/>
        </p:nvSpPr>
        <p:spPr>
          <a:xfrm>
            <a:off x="228600" y="646180"/>
            <a:ext cx="5867400" cy="544981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córtex prefrontal tiene lugar el tercer proceso, consta de la creación de conocimiento a través de la abstracción y las relaciones conceptuales. Esta parte del cerebro se ocupa de la toma de decisiones y de ahí deviene su importancia, parte de la educación comunicativa consiste en el entrenamiento cerebral para la toma de decisiones productivas frente a los problemas cotidianos.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408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543</Words>
  <Application>Microsoft Macintosh PowerPoint</Application>
  <PresentationFormat>Widescreen</PresentationFormat>
  <Paragraphs>42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Poppins</vt:lpstr>
      <vt:lpstr>Office Theme</vt:lpstr>
      <vt:lpstr>Intelectual</vt:lpstr>
      <vt:lpstr>Inteligencia</vt:lpstr>
      <vt:lpstr>Desarrollo Intelectual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intelectual</dc:title>
  <dc:creator>Microsoft Office User</dc:creator>
  <cp:lastModifiedBy>Microsoft Office User</cp:lastModifiedBy>
  <cp:revision>8</cp:revision>
  <dcterms:created xsi:type="dcterms:W3CDTF">2019-10-20T18:16:13Z</dcterms:created>
  <dcterms:modified xsi:type="dcterms:W3CDTF">2019-10-20T23:33:32Z</dcterms:modified>
</cp:coreProperties>
</file>